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326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373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04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3684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386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940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71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77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5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04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74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958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7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127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698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28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D6BC9EB-F181-48AB-BCA2-3D1DB20D2D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6D9993-5422-4E43-B7C6-A27966533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999460"/>
            <a:ext cx="5698067" cy="4479852"/>
          </a:xfrm>
        </p:spPr>
        <p:txBody>
          <a:bodyPr anchor="ctr">
            <a:normAutofit/>
          </a:bodyPr>
          <a:lstStyle/>
          <a:p>
            <a:r>
              <a:rPr lang="ru-RU"/>
              <a:t>«ВСЁ О ЗДОРОВОМ ПИТАНИИ»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02D1D74-2029-454B-AD22-FF52CC5B5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1971" y="999460"/>
            <a:ext cx="3123620" cy="4479852"/>
          </a:xfrm>
        </p:spPr>
        <p:txBody>
          <a:bodyPr anchor="ctr"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dirty="0"/>
              <a:t>Работу выполнила:</a:t>
            </a:r>
          </a:p>
          <a:p>
            <a:pPr algn="l">
              <a:spcBef>
                <a:spcPts val="0"/>
              </a:spcBef>
            </a:pPr>
            <a:r>
              <a:rPr lang="ru-RU" dirty="0" smtClean="0"/>
              <a:t>ученица</a:t>
            </a:r>
            <a:endParaRPr lang="ru-RU" dirty="0"/>
          </a:p>
          <a:p>
            <a:pPr algn="l">
              <a:spcBef>
                <a:spcPts val="0"/>
              </a:spcBef>
            </a:pPr>
            <a:r>
              <a:rPr lang="ru-RU" dirty="0"/>
              <a:t>Плешкова Виктория Денисовна</a:t>
            </a:r>
          </a:p>
          <a:p>
            <a:pPr algn="l">
              <a:spcBef>
                <a:spcPts val="0"/>
              </a:spcBef>
            </a:pPr>
            <a:r>
              <a:rPr lang="ru-RU" dirty="0"/>
              <a:t>МБОУ «Заинская средняя</a:t>
            </a:r>
          </a:p>
          <a:p>
            <a:pPr algn="l">
              <a:spcBef>
                <a:spcPts val="0"/>
              </a:spcBef>
            </a:pPr>
            <a:r>
              <a:rPr lang="ru-RU" dirty="0"/>
              <a:t>общеобразовательная школа 6»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xmlns="" id="{D33AAA80-39DC-4020-9BFF-0718F35C76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C9C5D90B-7EE3-4D26-AB7D-A5A3A6E112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xmlns="" id="{1177F295-741F-4EFF-B0CA-BE69295ADA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96704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6BC8675A-6A76-4CFA-BB9F-AD12D976C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1" r="-5" b="7949"/>
          <a:stretch/>
        </p:blipFill>
        <p:spPr bwMode="auto">
          <a:xfrm>
            <a:off x="593649" y="10"/>
            <a:ext cx="3433363" cy="1714490"/>
          </a:xfrm>
          <a:custGeom>
            <a:avLst/>
            <a:gdLst/>
            <a:ahLst/>
            <a:cxnLst/>
            <a:rect l="l" t="t" r="r" b="b"/>
            <a:pathLst>
              <a:path w="3433363" h="1714500">
                <a:moveTo>
                  <a:pt x="254958" y="0"/>
                </a:moveTo>
                <a:lnTo>
                  <a:pt x="3433363" y="0"/>
                </a:lnTo>
                <a:lnTo>
                  <a:pt x="3386734" y="312174"/>
                </a:lnTo>
                <a:lnTo>
                  <a:pt x="3386620" y="312174"/>
                </a:lnTo>
                <a:lnTo>
                  <a:pt x="3177155" y="1714500"/>
                </a:lnTo>
                <a:lnTo>
                  <a:pt x="0" y="17145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E165E8A-D66E-4215-A239-7D9AECEA98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7446" r="-3" b="12303"/>
          <a:stretch/>
        </p:blipFill>
        <p:spPr>
          <a:xfrm>
            <a:off x="338691" y="1714500"/>
            <a:ext cx="3432113" cy="1714500"/>
          </a:xfrm>
          <a:custGeom>
            <a:avLst/>
            <a:gdLst/>
            <a:ahLst/>
            <a:cxnLst/>
            <a:rect l="l" t="t" r="r" b="b"/>
            <a:pathLst>
              <a:path w="3432113" h="1714500">
                <a:moveTo>
                  <a:pt x="254958" y="0"/>
                </a:moveTo>
                <a:lnTo>
                  <a:pt x="3432113" y="0"/>
                </a:lnTo>
                <a:lnTo>
                  <a:pt x="3176018" y="1714500"/>
                </a:lnTo>
                <a:lnTo>
                  <a:pt x="0" y="1714500"/>
                </a:lnTo>
                <a:close/>
              </a:path>
            </a:pathLst>
          </a:cu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B91CA97F-7385-495B-890E-81CBB136CA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3" r="-5" b="8760"/>
          <a:stretch/>
        </p:blipFill>
        <p:spPr bwMode="auto">
          <a:xfrm>
            <a:off x="83733" y="3429000"/>
            <a:ext cx="3430976" cy="1714500"/>
          </a:xfrm>
          <a:custGeom>
            <a:avLst/>
            <a:gdLst/>
            <a:ahLst/>
            <a:cxnLst/>
            <a:rect l="l" t="t" r="r" b="b"/>
            <a:pathLst>
              <a:path w="3430976" h="1714500">
                <a:moveTo>
                  <a:pt x="254958" y="0"/>
                </a:moveTo>
                <a:lnTo>
                  <a:pt x="3430976" y="0"/>
                </a:lnTo>
                <a:lnTo>
                  <a:pt x="3174882" y="1714500"/>
                </a:lnTo>
                <a:lnTo>
                  <a:pt x="0" y="17145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F1CDFABE-E400-4375-BCB1-44F3BA99EF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8" r="1" b="10711"/>
          <a:stretch/>
        </p:blipFill>
        <p:spPr bwMode="auto">
          <a:xfrm>
            <a:off x="-10633" y="5127992"/>
            <a:ext cx="3271564" cy="1730008"/>
          </a:xfrm>
          <a:custGeom>
            <a:avLst/>
            <a:gdLst/>
            <a:ahLst/>
            <a:cxnLst/>
            <a:rect l="l" t="t" r="r" b="b"/>
            <a:pathLst>
              <a:path w="3271564" h="1730008">
                <a:moveTo>
                  <a:pt x="96673" y="0"/>
                </a:moveTo>
                <a:lnTo>
                  <a:pt x="3271564" y="0"/>
                </a:lnTo>
                <a:lnTo>
                  <a:pt x="3013153" y="1730008"/>
                </a:lnTo>
                <a:lnTo>
                  <a:pt x="0" y="1730008"/>
                </a:lnTo>
                <a:lnTo>
                  <a:pt x="0" y="65008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Isosceles Triangle 30">
            <a:extLst>
              <a:ext uri="{FF2B5EF4-FFF2-40B4-BE49-F238E27FC236}">
                <a16:creationId xmlns:a16="http://schemas.microsoft.com/office/drawing/2014/main" xmlns="" id="{E09C6EA1-A72F-431C-A81E-14B793A288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063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F335CC31-F319-461D-9045-F34BF78A2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78712" y="1714500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B7BCA152-E42A-42E3-8DE8-3C8B59DCB8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17088" y="3421959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041DA940-D863-420D-A3F8-9F997C09FA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8950" y="5127992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Isosceles Triangle 30">
            <a:extLst>
              <a:ext uri="{FF2B5EF4-FFF2-40B4-BE49-F238E27FC236}">
                <a16:creationId xmlns:a16="http://schemas.microsoft.com/office/drawing/2014/main" xmlns="" id="{56E4DBE8-15E2-4BA3-B171-C959C9CDF6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994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E5A609-C4F7-44FA-99DF-02DFC1F4A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25" y="161929"/>
            <a:ext cx="5114776" cy="5879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/>
              <a:t>Питание – это самый главный источник энергии человека. </a:t>
            </a:r>
          </a:p>
          <a:p>
            <a:pPr marL="0" indent="0">
              <a:buNone/>
            </a:pPr>
            <a:r>
              <a:rPr lang="ru-RU"/>
              <a:t>Орехи – источник микроэлементов, содержат кальций, магний, фосфор</a:t>
            </a:r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r>
              <a:rPr lang="ru-RU"/>
              <a:t>Гранат – богат калием, магнием, железом, оказывает бактерицидное действие</a:t>
            </a:r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r>
              <a:rPr lang="ru-RU"/>
              <a:t>Цитрусовые – богаты витамином С, В1, В6, В9 витамином А, очень полезен для иммунитета</a:t>
            </a:r>
          </a:p>
          <a:p>
            <a:pPr marL="0" indent="0">
              <a:buNone/>
            </a:pPr>
            <a:r>
              <a:rPr lang="ru-RU"/>
              <a:t> </a:t>
            </a:r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r>
              <a:rPr lang="ru-RU"/>
              <a:t>Яблоки – источник витаминов А, С, В2, содержат кальций и цинк, улучшают работу мозга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88B251-86F0-4FCA-B9B7-1939C0DAB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201" y="310393"/>
            <a:ext cx="6896099" cy="6338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>
                <a:solidFill>
                  <a:schemeClr val="tx1"/>
                </a:solidFill>
              </a:rPr>
              <a:t>Здоровое питания- здоровые МЫ!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Овощи – обязательная часть рациона человека. Очень полезны благодаря высокому содержанию углеводов, активных элементов.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Рыба  - источник фосфора и витаминов А, </a:t>
            </a:r>
            <a:r>
              <a:rPr lang="en-US" dirty="0">
                <a:solidFill>
                  <a:schemeClr val="tx1"/>
                </a:solidFill>
              </a:rPr>
              <a:t>D </a:t>
            </a:r>
            <a:r>
              <a:rPr lang="ru-RU" dirty="0">
                <a:solidFill>
                  <a:schemeClr val="tx1"/>
                </a:solidFill>
              </a:rPr>
              <a:t>и Е. Мясо рыбы полезно для организма, улучшает цвет лица и структуру волос.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Мясо – высокое содержание витаминов и минералов группы </a:t>
            </a:r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ru-RU" dirty="0">
                <a:solidFill>
                  <a:schemeClr val="tx1"/>
                </a:solidFill>
              </a:rPr>
              <a:t>, комплекс витаминов А, С, Е, кальций и фосфор.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Ягоды – полезными можно считать все ягоды, все ягоды являются источниками антиоксидантов, витаминов и минеральных веществ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D55A544-4592-44E0-BAF1-9E7E247FB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99" y="536442"/>
            <a:ext cx="2022352" cy="140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C5B6F380-8938-4907-A131-044BDC0E4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99" y="2161390"/>
            <a:ext cx="2022352" cy="13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F7F1F13A-3121-488B-AA89-A7CACF6B4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99" y="3737489"/>
            <a:ext cx="2030497" cy="13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CE479775-49DB-4F64-990E-AC89578E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35" y="5313588"/>
            <a:ext cx="2059216" cy="154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33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A921FCA4-78F2-4389-A82D-4FA503F65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4" y="226050"/>
            <a:ext cx="3700301" cy="380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A2C212-D209-4CAE-9324-CC9590678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7713" y="1732239"/>
            <a:ext cx="614818" cy="547311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endParaRPr lang="ru-RU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C55B9DFF-C94C-4E2A-9C02-83CDE45D7ECD}"/>
              </a:ext>
            </a:extLst>
          </p:cNvPr>
          <p:cNvSpPr/>
          <p:nvPr/>
        </p:nvSpPr>
        <p:spPr>
          <a:xfrm>
            <a:off x="3405930" y="2539084"/>
            <a:ext cx="3756869" cy="1831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Минеральные вещества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46639D7B-E11C-4D82-A7FC-619DCD1FDA37}"/>
              </a:ext>
            </a:extLst>
          </p:cNvPr>
          <p:cNvSpPr/>
          <p:nvPr/>
        </p:nvSpPr>
        <p:spPr>
          <a:xfrm>
            <a:off x="4434017" y="1442906"/>
            <a:ext cx="1661983" cy="7298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йод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05A80E33-A160-4B4E-A627-45C173328967}"/>
              </a:ext>
            </a:extLst>
          </p:cNvPr>
          <p:cNvSpPr/>
          <p:nvPr/>
        </p:nvSpPr>
        <p:spPr>
          <a:xfrm>
            <a:off x="7751428" y="1937857"/>
            <a:ext cx="1661983" cy="7298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магний 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610D2075-6D83-4933-99B7-3AA36400EC27}"/>
              </a:ext>
            </a:extLst>
          </p:cNvPr>
          <p:cNvSpPr/>
          <p:nvPr/>
        </p:nvSpPr>
        <p:spPr>
          <a:xfrm>
            <a:off x="7642371" y="4068661"/>
            <a:ext cx="1933427" cy="8843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калий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C890CC7-DBAB-4675-BDD9-C66AAF91CE7B}"/>
              </a:ext>
            </a:extLst>
          </p:cNvPr>
          <p:cNvSpPr/>
          <p:nvPr/>
        </p:nvSpPr>
        <p:spPr>
          <a:xfrm>
            <a:off x="4597167" y="5180011"/>
            <a:ext cx="2181138" cy="8181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железо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B5EF4491-F886-4DE6-B4C6-B5B61B5D0B76}"/>
              </a:ext>
            </a:extLst>
          </p:cNvPr>
          <p:cNvSpPr/>
          <p:nvPr/>
        </p:nvSpPr>
        <p:spPr>
          <a:xfrm>
            <a:off x="1333850" y="4412609"/>
            <a:ext cx="2072080" cy="7674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соли фосфора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B3B39427-000A-4FCD-948D-C35004D1723B}"/>
              </a:ext>
            </a:extLst>
          </p:cNvPr>
          <p:cNvSpPr/>
          <p:nvPr/>
        </p:nvSpPr>
        <p:spPr>
          <a:xfrm>
            <a:off x="1159520" y="2707629"/>
            <a:ext cx="1766838" cy="6291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кальций 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9533BDA9-2A3D-4700-B4CF-7FA6F6915AB1}"/>
              </a:ext>
            </a:extLst>
          </p:cNvPr>
          <p:cNvCxnSpPr>
            <a:cxnSpLocks/>
          </p:cNvCxnSpPr>
          <p:nvPr/>
        </p:nvCxnSpPr>
        <p:spPr>
          <a:xfrm flipH="1">
            <a:off x="2776756" y="3575303"/>
            <a:ext cx="1181539" cy="635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3A1EB48C-03E8-4CCA-B596-9970653DFD65}"/>
              </a:ext>
            </a:extLst>
          </p:cNvPr>
          <p:cNvCxnSpPr>
            <a:cxnSpLocks/>
          </p:cNvCxnSpPr>
          <p:nvPr/>
        </p:nvCxnSpPr>
        <p:spPr>
          <a:xfrm flipH="1">
            <a:off x="4927115" y="4068661"/>
            <a:ext cx="337893" cy="1119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2CCC20B8-F549-4AEE-85B4-7EB700404402}"/>
              </a:ext>
            </a:extLst>
          </p:cNvPr>
          <p:cNvCxnSpPr>
            <a:cxnSpLocks/>
          </p:cNvCxnSpPr>
          <p:nvPr/>
        </p:nvCxnSpPr>
        <p:spPr>
          <a:xfrm flipH="1" flipV="1">
            <a:off x="2991632" y="2567031"/>
            <a:ext cx="966663" cy="268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A860575A-8537-4F4A-84DA-C993B21F78EE}"/>
              </a:ext>
            </a:extLst>
          </p:cNvPr>
          <p:cNvCxnSpPr>
            <a:cxnSpLocks/>
            <a:endCxn id="7" idx="2"/>
          </p:cNvCxnSpPr>
          <p:nvPr/>
        </p:nvCxnSpPr>
        <p:spPr>
          <a:xfrm flipV="1">
            <a:off x="6775833" y="2667700"/>
            <a:ext cx="1806587" cy="388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F9753F4E-D3B3-47E4-BD60-5120A8A1604E}"/>
              </a:ext>
            </a:extLst>
          </p:cNvPr>
          <p:cNvCxnSpPr/>
          <p:nvPr/>
        </p:nvCxnSpPr>
        <p:spPr>
          <a:xfrm>
            <a:off x="6778305" y="3575303"/>
            <a:ext cx="1484851" cy="428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D144BEEC-8080-4EC6-B872-E068E771963F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5276119" y="2224498"/>
            <a:ext cx="8246" cy="314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лачко с текстом: овальное 16">
            <a:extLst>
              <a:ext uri="{FF2B5EF4-FFF2-40B4-BE49-F238E27FC236}">
                <a16:creationId xmlns:a16="http://schemas.microsoft.com/office/drawing/2014/main" xmlns="" id="{86AA7834-876F-4342-B16B-24F4171F8FF4}"/>
              </a:ext>
            </a:extLst>
          </p:cNvPr>
          <p:cNvSpPr/>
          <p:nvPr/>
        </p:nvSpPr>
        <p:spPr>
          <a:xfrm>
            <a:off x="2926358" y="153454"/>
            <a:ext cx="3756869" cy="108056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Здоровое питание – основа процветания!</a:t>
            </a:r>
          </a:p>
        </p:txBody>
      </p:sp>
    </p:spTree>
    <p:extLst>
      <p:ext uri="{BB962C8B-B14F-4D97-AF65-F5344CB8AC3E}">
        <p14:creationId xmlns:p14="http://schemas.microsoft.com/office/powerpoint/2010/main" val="578983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6" name="Rectangle 140">
            <a:extLst>
              <a:ext uri="{FF2B5EF4-FFF2-40B4-BE49-F238E27FC236}">
                <a16:creationId xmlns:a16="http://schemas.microsoft.com/office/drawing/2014/main" xmlns="" id="{EFA93DD7-93F1-4CE0-A9C0-EB7584EC19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A3FB6040-FF7A-40DA-837E-A7C85ED8C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61" b="-4"/>
          <a:stretch/>
        </p:blipFill>
        <p:spPr bwMode="auto">
          <a:xfrm>
            <a:off x="2957361" y="10"/>
            <a:ext cx="3151431" cy="3437494"/>
          </a:xfrm>
          <a:custGeom>
            <a:avLst/>
            <a:gdLst/>
            <a:ahLst/>
            <a:cxnLst/>
            <a:rect l="l" t="t" r="r" b="b"/>
            <a:pathLst>
              <a:path w="3151431" h="3437504">
                <a:moveTo>
                  <a:pt x="514552" y="0"/>
                </a:moveTo>
                <a:lnTo>
                  <a:pt x="2008047" y="0"/>
                </a:lnTo>
                <a:lnTo>
                  <a:pt x="2008047" y="1"/>
                </a:lnTo>
                <a:lnTo>
                  <a:pt x="3151431" y="1"/>
                </a:lnTo>
                <a:lnTo>
                  <a:pt x="2637972" y="3437504"/>
                </a:lnTo>
                <a:lnTo>
                  <a:pt x="0" y="34375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C6EFD4D5-CD80-4A48-B9C2-0A5E440722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2" r="19615" b="3"/>
          <a:stretch/>
        </p:blipFill>
        <p:spPr bwMode="auto">
          <a:xfrm>
            <a:off x="319203" y="10"/>
            <a:ext cx="3153384" cy="3437494"/>
          </a:xfrm>
          <a:custGeom>
            <a:avLst/>
            <a:gdLst/>
            <a:ahLst/>
            <a:cxnLst/>
            <a:rect l="l" t="t" r="r" b="b"/>
            <a:pathLst>
              <a:path w="3153384" h="343750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3F300032-1820-4FA9-939A-3E5CB86B1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" r="42163"/>
          <a:stretch/>
        </p:blipFill>
        <p:spPr bwMode="auto">
          <a:xfrm>
            <a:off x="1" y="3437504"/>
            <a:ext cx="2956476" cy="3420496"/>
          </a:xfrm>
          <a:custGeom>
            <a:avLst/>
            <a:gdLst/>
            <a:ahLst/>
            <a:cxnLst/>
            <a:rect l="l" t="t" r="r" b="b"/>
            <a:pathLst>
              <a:path w="2956476" h="3420496">
                <a:moveTo>
                  <a:pt x="319202" y="0"/>
                </a:moveTo>
                <a:lnTo>
                  <a:pt x="2956476" y="0"/>
                </a:lnTo>
                <a:lnTo>
                  <a:pt x="2444471" y="3420496"/>
                </a:lnTo>
                <a:lnTo>
                  <a:pt x="0" y="3420496"/>
                </a:lnTo>
                <a:lnTo>
                  <a:pt x="0" y="214651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A447601C-E8A6-44F1-853F-E73EB1D4BE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9" r="18601" b="1"/>
          <a:stretch/>
        </p:blipFill>
        <p:spPr bwMode="auto">
          <a:xfrm>
            <a:off x="2443799" y="3437504"/>
            <a:ext cx="3151535" cy="3420496"/>
          </a:xfrm>
          <a:custGeom>
            <a:avLst/>
            <a:gdLst/>
            <a:ahLst/>
            <a:cxnLst/>
            <a:rect l="l" t="t" r="r" b="b"/>
            <a:pathLst>
              <a:path w="3151535" h="3420496">
                <a:moveTo>
                  <a:pt x="512005" y="0"/>
                </a:moveTo>
                <a:lnTo>
                  <a:pt x="3151535" y="0"/>
                </a:lnTo>
                <a:lnTo>
                  <a:pt x="2640616" y="3420496"/>
                </a:lnTo>
                <a:lnTo>
                  <a:pt x="0" y="342049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07" name="Straight Connector 142">
            <a:extLst>
              <a:ext uri="{FF2B5EF4-FFF2-40B4-BE49-F238E27FC236}">
                <a16:creationId xmlns:a16="http://schemas.microsoft.com/office/drawing/2014/main" xmlns="" id="{CBAE7D61-C468-452B-AD40-2FD6365B48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19203" y="3437504"/>
            <a:ext cx="52761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8" name="Straight Connector 144">
            <a:extLst>
              <a:ext uri="{FF2B5EF4-FFF2-40B4-BE49-F238E27FC236}">
                <a16:creationId xmlns:a16="http://schemas.microsoft.com/office/drawing/2014/main" xmlns="" id="{7D8C0890-7680-4FCD-B337-24D18C1B75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2443799" y="0"/>
            <a:ext cx="1028788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9" name="Group 146">
            <a:extLst>
              <a:ext uri="{FF2B5EF4-FFF2-40B4-BE49-F238E27FC236}">
                <a16:creationId xmlns:a16="http://schemas.microsoft.com/office/drawing/2014/main" xmlns="" id="{F9505495-9520-4053-A869-64D132584D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xmlns="" id="{02BEDCFF-4AB4-434D-AF28-8BEE49EAED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0" name="Straight Connector 148">
              <a:extLst>
                <a:ext uri="{FF2B5EF4-FFF2-40B4-BE49-F238E27FC236}">
                  <a16:creationId xmlns:a16="http://schemas.microsoft.com/office/drawing/2014/main" xmlns="" id="{A8C0F654-A33E-4631-92E1-2B50FD6513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23">
              <a:extLst>
                <a:ext uri="{FF2B5EF4-FFF2-40B4-BE49-F238E27FC236}">
                  <a16:creationId xmlns:a16="http://schemas.microsoft.com/office/drawing/2014/main" xmlns="" id="{0486C47D-FBA4-4BCD-8B12-8A4304766B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11" name="Rectangle 25">
              <a:extLst>
                <a:ext uri="{FF2B5EF4-FFF2-40B4-BE49-F238E27FC236}">
                  <a16:creationId xmlns:a16="http://schemas.microsoft.com/office/drawing/2014/main" xmlns="" id="{109C8431-5682-4922-B867-BB788B6E1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2" name="Isosceles Triangle 151">
              <a:extLst>
                <a:ext uri="{FF2B5EF4-FFF2-40B4-BE49-F238E27FC236}">
                  <a16:creationId xmlns:a16="http://schemas.microsoft.com/office/drawing/2014/main" xmlns="" id="{E9C9A55E-E24A-43DA-8172-AA087FE3BC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12" name="Rectangle 27">
              <a:extLst>
                <a:ext uri="{FF2B5EF4-FFF2-40B4-BE49-F238E27FC236}">
                  <a16:creationId xmlns:a16="http://schemas.microsoft.com/office/drawing/2014/main" xmlns="" id="{7AA8486B-43FD-458B-A510-CDA2A9E6AA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4" name="Rectangle 28">
              <a:extLst>
                <a:ext uri="{FF2B5EF4-FFF2-40B4-BE49-F238E27FC236}">
                  <a16:creationId xmlns:a16="http://schemas.microsoft.com/office/drawing/2014/main" xmlns="" id="{B174358B-C818-4CDC-9084-7CC2BCE1E6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13" name="Rectangle 29">
              <a:extLst>
                <a:ext uri="{FF2B5EF4-FFF2-40B4-BE49-F238E27FC236}">
                  <a16:creationId xmlns:a16="http://schemas.microsoft.com/office/drawing/2014/main" xmlns="" id="{C07E7727-CE40-4DCD-9149-97D885520F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xmlns="" id="{AD91516C-D7EC-4144-8A2B-A34260E198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7" name="Isosceles Triangle 156">
              <a:extLst>
                <a:ext uri="{FF2B5EF4-FFF2-40B4-BE49-F238E27FC236}">
                  <a16:creationId xmlns:a16="http://schemas.microsoft.com/office/drawing/2014/main" xmlns="" id="{C3F76265-A59D-40B3-A7F8-9B60D3C1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DBD856-AC2F-4790-BE07-10BE76281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9787" y="304807"/>
            <a:ext cx="4706038" cy="5718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Завтрак</a:t>
            </a:r>
            <a:r>
              <a:rPr lang="ru-RU" dirty="0"/>
              <a:t> это самая важная часть питания, проспав всю ночь человек просыпается голодным. И ему необходимо зарядится энергией на весь день.</a:t>
            </a:r>
          </a:p>
          <a:p>
            <a:pPr marL="0" indent="0">
              <a:buNone/>
            </a:pPr>
            <a:r>
              <a:rPr lang="ru-RU" sz="2400" b="1" dirty="0"/>
              <a:t>Обед</a:t>
            </a:r>
            <a:r>
              <a:rPr lang="ru-RU" dirty="0"/>
              <a:t> должен быть самым калорийным приёмом пищи и самым плотным.</a:t>
            </a:r>
          </a:p>
          <a:p>
            <a:pPr marL="0" indent="0">
              <a:buNone/>
            </a:pPr>
            <a:r>
              <a:rPr lang="ru-RU" sz="2400" b="1" dirty="0"/>
              <a:t>Ужин</a:t>
            </a:r>
            <a:r>
              <a:rPr lang="ru-RU" dirty="0"/>
              <a:t> должен быть легким. Как правило должен происходить не позже 6 часов вечера.</a:t>
            </a:r>
          </a:p>
          <a:p>
            <a:pPr marL="0" indent="0">
              <a:buNone/>
            </a:pPr>
            <a:r>
              <a:rPr lang="ru-RU" sz="2400" b="1" dirty="0"/>
              <a:t>Вода</a:t>
            </a:r>
            <a:r>
              <a:rPr lang="ru-RU" dirty="0"/>
              <a:t> для человека является самым ценным природным богатством. Регулярное потребление воды улучшает мышление и координационный действия мозга. </a:t>
            </a:r>
          </a:p>
        </p:txBody>
      </p:sp>
    </p:spTree>
    <p:extLst>
      <p:ext uri="{BB962C8B-B14F-4D97-AF65-F5344CB8AC3E}">
        <p14:creationId xmlns:p14="http://schemas.microsoft.com/office/powerpoint/2010/main" val="3529071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48FC39-6BC8-4F28-AA6B-BFB3167800E9}"/>
              </a:ext>
            </a:extLst>
          </p:cNvPr>
          <p:cNvSpPr/>
          <p:nvPr/>
        </p:nvSpPr>
        <p:spPr>
          <a:xfrm>
            <a:off x="4639112" y="1912690"/>
            <a:ext cx="6996418" cy="1366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ru-RU" sz="28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sz="2800" dirty="0">
                <a:solidFill>
                  <a:schemeClr val="bg1"/>
                </a:solidFill>
              </a:rPr>
              <a:t>  </a:t>
            </a:r>
            <a:r>
              <a:rPr lang="ru-RU" sz="4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Подбор материала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ru-RU" sz="2800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ru-RU" sz="2800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ru-RU" sz="2800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sz="2800" dirty="0">
                <a:solidFill>
                  <a:srgbClr val="FF0000"/>
                </a:solidFill>
              </a:rPr>
              <a:t>Правила здорового питания</a:t>
            </a:r>
          </a:p>
          <a:p>
            <a:pPr marL="514350" indent="-5143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AutoNum type="arabicPeriod"/>
            </a:pPr>
            <a:r>
              <a:rPr lang="ru-RU" sz="2000" dirty="0"/>
              <a:t>Питание должно быть разнообразным.</a:t>
            </a:r>
          </a:p>
          <a:p>
            <a:pPr marL="514350" indent="-5143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AutoNum type="arabicPeriod"/>
            </a:pPr>
            <a:r>
              <a:rPr lang="ru-RU" sz="2000" dirty="0"/>
              <a:t>Режим питания 4-5 раз в день.</a:t>
            </a:r>
          </a:p>
          <a:p>
            <a:pPr marL="514350" indent="-5143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AutoNum type="arabicPeriod"/>
            </a:pPr>
            <a:r>
              <a:rPr lang="ru-RU" sz="2000" dirty="0"/>
              <a:t>Обязательно завтракайте!</a:t>
            </a:r>
          </a:p>
          <a:p>
            <a:pPr marL="514350" indent="-5143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AutoNum type="arabicPeriod"/>
            </a:pPr>
            <a:r>
              <a:rPr lang="ru-RU" sz="2000" dirty="0"/>
              <a:t>Есть больше фруктов и овощей.</a:t>
            </a:r>
          </a:p>
          <a:p>
            <a:pPr marL="514350" indent="-5143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AutoNum type="arabicPeriod"/>
            </a:pPr>
            <a:r>
              <a:rPr lang="ru-RU" sz="2000" dirty="0"/>
              <a:t>Ограничить употребление сахара, кондитерских изделий, сладких, особенно газированных напитков.</a:t>
            </a:r>
          </a:p>
          <a:p>
            <a:pPr marL="514350" indent="-5143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AutoNum type="arabicPeriod"/>
            </a:pPr>
            <a:r>
              <a:rPr lang="ru-RU" sz="2000" dirty="0"/>
              <a:t>Отдавать предпочтение блюдам, приготовленным на пару, отварным, тушеным</a:t>
            </a:r>
            <a:r>
              <a:rPr lang="ru-RU" sz="2800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ru-RU" sz="28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ru-RU" sz="28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ru-RU" sz="28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ru-RU" sz="28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ru-RU" sz="28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5E3411DE-CE69-424B-8102-4AEA37B06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71" y="2692866"/>
            <a:ext cx="4375054" cy="305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xmlns="" id="{D6766366-9C56-4AA4-8A91-848F382CF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9" y="1220336"/>
            <a:ext cx="4525096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33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154</TotalTime>
  <Words>312</Words>
  <Application>Microsoft Office PowerPoint</Application>
  <PresentationFormat>Произвольный</PresentationFormat>
  <Paragraphs>60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«ВСЁ О ЗДОРОВОМ ПИТАНИИ»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Поделка из фетра «Куколка»</dc:title>
  <dc:creator>denis096@outlook.com</dc:creator>
  <cp:lastModifiedBy>Учитель</cp:lastModifiedBy>
  <cp:revision>20</cp:revision>
  <dcterms:created xsi:type="dcterms:W3CDTF">2021-01-12T17:36:42Z</dcterms:created>
  <dcterms:modified xsi:type="dcterms:W3CDTF">2023-06-21T09:07:46Z</dcterms:modified>
</cp:coreProperties>
</file>